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68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0" autoAdjust="0"/>
    <p:restoredTop sz="94660"/>
  </p:normalViewPr>
  <p:slideViewPr>
    <p:cSldViewPr snapToGrid="0">
      <p:cViewPr varScale="1">
        <p:scale>
          <a:sx n="87" d="100"/>
          <a:sy n="87" d="100"/>
        </p:scale>
        <p:origin x="-384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EEF5-F131-4A80-ADD3-BC4D0090C970}" type="datetimeFigureOut">
              <a:rPr lang="ru-RU" smtClean="0"/>
              <a:pPr/>
              <a:t>04.05.2024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650B-22EC-4DD7-A3AF-1AFC6077883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849045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EEF5-F131-4A80-ADD3-BC4D0090C970}" type="datetimeFigureOut">
              <a:rPr lang="ru-RU" smtClean="0"/>
              <a:pPr/>
              <a:t>04.05.2024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650B-22EC-4DD7-A3AF-1AFC6077883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95412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EEF5-F131-4A80-ADD3-BC4D0090C970}" type="datetimeFigureOut">
              <a:rPr lang="ru-RU" smtClean="0"/>
              <a:pPr/>
              <a:t>04.05.2024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650B-22EC-4DD7-A3AF-1AFC6077883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78345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EEF5-F131-4A80-ADD3-BC4D0090C970}" type="datetimeFigureOut">
              <a:rPr lang="ru-RU" smtClean="0"/>
              <a:pPr/>
              <a:t>04.05.2024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650B-22EC-4DD7-A3AF-1AFC6077883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150452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EEF5-F131-4A80-ADD3-BC4D0090C970}" type="datetimeFigureOut">
              <a:rPr lang="ru-RU" smtClean="0"/>
              <a:pPr/>
              <a:t>04.05.2024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650B-22EC-4DD7-A3AF-1AFC6077883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440691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EEF5-F131-4A80-ADD3-BC4D0090C970}" type="datetimeFigureOut">
              <a:rPr lang="ru-RU" smtClean="0"/>
              <a:pPr/>
              <a:t>04.05.2024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650B-22EC-4DD7-A3AF-1AFC6077883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341125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EEF5-F131-4A80-ADD3-BC4D0090C970}" type="datetimeFigureOut">
              <a:rPr lang="ru-RU" smtClean="0"/>
              <a:pPr/>
              <a:t>04.05.2024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650B-22EC-4DD7-A3AF-1AFC6077883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05082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EEF5-F131-4A80-ADD3-BC4D0090C970}" type="datetimeFigureOut">
              <a:rPr lang="ru-RU" smtClean="0"/>
              <a:pPr/>
              <a:t>04.05.2024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650B-22EC-4DD7-A3AF-1AFC6077883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47210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EEF5-F131-4A80-ADD3-BC4D0090C970}" type="datetimeFigureOut">
              <a:rPr lang="ru-RU" smtClean="0"/>
              <a:pPr/>
              <a:t>04.05.2024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650B-22EC-4DD7-A3AF-1AFC6077883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680556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EEF5-F131-4A80-ADD3-BC4D0090C970}" type="datetimeFigureOut">
              <a:rPr lang="ru-RU" smtClean="0"/>
              <a:pPr/>
              <a:t>04.05.2024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650B-22EC-4DD7-A3AF-1AFC6077883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57042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EEF5-F131-4A80-ADD3-BC4D0090C970}" type="datetimeFigureOut">
              <a:rPr lang="ru-RU" smtClean="0"/>
              <a:pPr/>
              <a:t>04.05.2024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650B-22EC-4DD7-A3AF-1AFC6077883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9786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0EEF5-F131-4A80-ADD3-BC4D0090C970}" type="datetimeFigureOut">
              <a:rPr lang="ru-RU" smtClean="0"/>
              <a:pPr/>
              <a:t>04.05.2024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2650B-22EC-4DD7-A3AF-1AFC6077883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134841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31522" y="378045"/>
            <a:ext cx="106070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МИНИСТЕРСТВО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НАУКИ И ВЫСШЕГО ОБРАЗОВАНИЯ РЕСПУБЛИКИ КАЗАХСТАН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СЕВЕРО-КАЗАХСТАНСКИЙ УНИВЕРСИТЕТ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ИМ. М. КОЗЫБАЕВА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ФАКУЛЬТЕТ ИНЖЕНЕРИИ И ЦИФРОВЫХ ТЕХНОЛОГИЙ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КАФЕДРА «ИНФОРМАЦИОННО-КОММУНИКАЦИОННЫЕ ТЕХНОЛОГИИ»   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297577" y="2844225"/>
            <a:ext cx="962297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ТВОРЧЕСКИЙ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ЭКЗАМЕН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ПО ДИСЦИПЛИНЕ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«ПРОТОКОЛЫ И ИНТЕРФЕЙСЫ КОМПЬЮТЕРНЫХ СИСТЕМ»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05097" y="4356187"/>
            <a:ext cx="1138210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 студент                                                                                                                           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Безганс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К.А.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Группы ИС-22</a:t>
            </a:r>
          </a:p>
          <a:p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Петропавловск, 2024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7064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98939"/>
            <a:ext cx="12192000" cy="6112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12255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139" y="379807"/>
            <a:ext cx="12200139" cy="6126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0405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42900"/>
            <a:ext cx="12191999" cy="6138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60485"/>
            <a:ext cx="12207940" cy="6137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90147"/>
            <a:ext cx="12191999" cy="610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31625" y="462987"/>
            <a:ext cx="655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-КОД НА ПУБЛИКАЦИЮ ПРОЕКТА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C:\Users\Lenovo\Downloads\qrcode_109631565_34512dcbd5e36eadc24687f1b730c88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10867" y="1316892"/>
            <a:ext cx="3975833" cy="39758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5145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2811" y="731520"/>
            <a:ext cx="1093796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ПРОЕКТА</a:t>
            </a: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Во-первых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у людей всегда будет спрос на путешествия и отдых. Это часть их жизни и способ исследовать мир, отдохнуть от повседневной рутины и насладиться новыми впечатлениями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Во-вторых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туризм играет важную роль в экономике, создавая рабочие места и стимулируя развитие инфраструктуры в туристических регионах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Кроме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того, туризм способствует культурному обмену и взаимопониманию между различными культурами, что может способствовать укреплению международных отношений и сотрудничеству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Новые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технологии и изменения в предпочтениях потребителей также открывают новые возможности для развития туристической индустрии, например, в области экологически устойчивого туризма или культурного туризма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наконец, индустрия туризма демонстрирует способность к адаптации к изменяющимся условиям, что делает ее устойчивой к вызовам времени, таким как изменения в политической ситуации или здравоохранении.</a:t>
            </a:r>
          </a:p>
        </p:txBody>
      </p:sp>
    </p:spTree>
    <p:extLst>
      <p:ext uri="{BB962C8B-B14F-4D97-AF65-F5344CB8AC3E}">
        <p14:creationId xmlns="" xmlns:p14="http://schemas.microsoft.com/office/powerpoint/2010/main" val="341040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818605" y="474345"/>
            <a:ext cx="10589623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 ПРОЕКТА</a:t>
            </a:r>
            <a:endParaRPr lang="ru-RU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lvl="0" algn="just"/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Цель проекта: </a:t>
            </a:r>
            <a:r>
              <a:rPr lang="ru-RU" dirty="0" smtClean="0"/>
              <a:t>Создать инновационную </a:t>
            </a:r>
            <a:r>
              <a:rPr lang="ru-RU" dirty="0" err="1" smtClean="0"/>
              <a:t>онлайн-платформу</a:t>
            </a:r>
            <a:r>
              <a:rPr lang="ru-RU" dirty="0" smtClean="0"/>
              <a:t> для организации туристических поездок с целью предоставления клиентам удобного доступа к разнообразным туристическим </a:t>
            </a:r>
            <a:r>
              <a:rPr lang="ru-RU" dirty="0" smtClean="0"/>
              <a:t>услугам.</a:t>
            </a:r>
            <a:endParaRPr lang="ru-RU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endParaRPr lang="ru-RU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ru-RU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Задачи </a:t>
            </a: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проекта</a:t>
            </a:r>
            <a:r>
              <a:rPr lang="ru-RU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Создание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веб-приложения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обеспечивающего доступ к широкому выбору туристических пакетов, маршрутов и услуг различных категорий.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Создание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удобной и безопасной системы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онлайн-бронирования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и оплаты туристических услуг для удовлетворения потребностей клиентов.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Проведение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маркетинговых кампаний и рекламы для привлечения внимания потенциальных клиентов и повышения осведомленности о новой платформе.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Установление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партнерских отношений с туристическими агентствами, гостиницами, ресторанами и другими поставщиками услуг для обеспечения разнообразия и качества предоставляемых услуг.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Регулярное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обновление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контента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и функционала платформы, а также анализ обратной связи от клиентов для повышения удобства использования и удовлетворения потребностей клиентов в организации туристических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поездок</a:t>
            </a:r>
            <a:r>
              <a:rPr lang="ru-RU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ru-RU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ru-RU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ru-RU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ru-RU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ru-RU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ru-RU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4052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184638"/>
            <a:ext cx="121920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16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ПРАКТИЧЕСКАЯ ЗНАЧИМОСТЬ ПРОЕКТА</a:t>
            </a:r>
            <a:endParaRPr lang="ru-RU" sz="16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r>
              <a:rPr lang="ru-RU" sz="16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Практическая значимость проекта "Организация туристических поездок" огромна и охватывает несколько аспектов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Экономическое развитие: Туризм является важной составляющей мировой экономики. Проекты по организации туристических поездок способствуют созданию рабочих мест, развитию инфраструктуры и привлечению инвестиций в туристические регионы.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Повышение доходов и благосостояния: Туризм приносит значительный доход как самим туристическим компаниям, так и местным сообществам через торговлю, рестораны, гостиницы и другие услуги.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Культурный обмен и международное взаимопонимание: Туристические поездки способствуют культурному обмену и взаимопониманию между людьми различных стран и культур, что способствует укреплению международных отношений и мира.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Развитие инфраструктуры: Повышенный поток туристов стимулирует развитие инфраструктуры в туристических регионах, включая транспортную сеть, гостиничное и ресторанный сервисы, а также места развлечений и культурного наследия.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Экологическая устойчивость: Современные проекты организации туристических поездок всё больше ориентированы на экологически устойчивый туризм, что способствует сохранению природной среды и 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биоразнообразия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в туристических регионах.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Социокультурный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рост: Туризм может способствовать развитию 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социокультурных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аспектов, таких как образование, искусство и наука, через организацию культурных мероприятий, фестивалей и выставок.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Повышение самосознания и личностного роста: Путешествия позволяют людям расширить свой кругозор, обогатиться новыми впечатлениями и опытом, что способствует их саморазвитию и личностному росту.</a:t>
            </a: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Таким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образом, проекты по организации туристических поездок не только приносят экономическую выгоду, но и способствуют развитию общества, культуры и экологии, что делает их практически значимыми для широкого спектра заинтересованных сторон.</a:t>
            </a:r>
          </a:p>
          <a:p>
            <a:pPr lvl="0" algn="just"/>
            <a:endParaRPr lang="ru-RU" sz="16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ru-RU" sz="16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ru-RU" sz="16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ru-RU" sz="16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ru-RU" sz="16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9781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66057" y="474345"/>
            <a:ext cx="112253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СРАВНИТЕЛЬНЫЙ АНАЛИЗ АНАЛОГИЧНЫХ ПРОЕКТОВ</a:t>
            </a: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814374437"/>
              </p:ext>
            </p:extLst>
          </p:nvPr>
        </p:nvGraphicFramePr>
        <p:xfrm>
          <a:off x="1924594" y="1062446"/>
          <a:ext cx="8319065" cy="5515355"/>
        </p:xfrm>
        <a:graphic>
          <a:graphicData uri="http://schemas.openxmlformats.org/drawingml/2006/table">
            <a:tbl>
              <a:tblPr firstRow="1" firstCol="1" bandRow="1"/>
              <a:tblGrid>
                <a:gridCol w="1325275">
                  <a:extLst>
                    <a:ext uri="{9D8B030D-6E8A-4147-A177-3AD203B41FA5}">
                      <a16:colId xmlns="" xmlns:a16="http://schemas.microsoft.com/office/drawing/2014/main" val="3936649258"/>
                    </a:ext>
                  </a:extLst>
                </a:gridCol>
                <a:gridCol w="1044597">
                  <a:extLst>
                    <a:ext uri="{9D8B030D-6E8A-4147-A177-3AD203B41FA5}">
                      <a16:colId xmlns="" xmlns:a16="http://schemas.microsoft.com/office/drawing/2014/main" val="1580119871"/>
                    </a:ext>
                  </a:extLst>
                </a:gridCol>
                <a:gridCol w="1302110">
                  <a:extLst>
                    <a:ext uri="{9D8B030D-6E8A-4147-A177-3AD203B41FA5}">
                      <a16:colId xmlns="" xmlns:a16="http://schemas.microsoft.com/office/drawing/2014/main" val="3805401991"/>
                    </a:ext>
                  </a:extLst>
                </a:gridCol>
                <a:gridCol w="1306959">
                  <a:extLst>
                    <a:ext uri="{9D8B030D-6E8A-4147-A177-3AD203B41FA5}">
                      <a16:colId xmlns="" xmlns:a16="http://schemas.microsoft.com/office/drawing/2014/main" val="2190250684"/>
                    </a:ext>
                  </a:extLst>
                </a:gridCol>
                <a:gridCol w="1670062">
                  <a:extLst>
                    <a:ext uri="{9D8B030D-6E8A-4147-A177-3AD203B41FA5}">
                      <a16:colId xmlns="" xmlns:a16="http://schemas.microsoft.com/office/drawing/2014/main" val="2709317551"/>
                    </a:ext>
                  </a:extLst>
                </a:gridCol>
                <a:gridCol w="1670062">
                  <a:extLst>
                    <a:ext uri="{9D8B030D-6E8A-4147-A177-3AD203B41FA5}">
                      <a16:colId xmlns="" xmlns:a16="http://schemas.microsoft.com/office/drawing/2014/main" val="2484568492"/>
                    </a:ext>
                  </a:extLst>
                </a:gridCol>
              </a:tblGrid>
              <a:tr h="216174">
                <a:tc row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Характеристики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86" marR="505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                                           Сайт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86" marR="505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69207917"/>
                  </a:ext>
                </a:extLst>
              </a:tr>
              <a:tr h="23003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1-й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86" marR="505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2-й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86" marR="505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3-й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86" marR="505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4-й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86" marR="505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5-й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86" marR="505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2495296"/>
                  </a:ext>
                </a:extLst>
              </a:tr>
              <a:tr h="300979">
                <a:tc gridSpan="6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                                                             Визуальный анализ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86" marR="505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97680923"/>
                  </a:ext>
                </a:extLst>
              </a:tr>
              <a:tr h="59780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Адрес (скриншот главной страницы в приложении)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86" marR="505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https://www.turizm.ru/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86" marR="505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https://kazakhstan.travel/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86" marR="505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https://belarus.travel/ 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86" marR="505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https://russia.travel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86" marR="505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https://www.bahn.de/ 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86" marR="505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40118922"/>
                  </a:ext>
                </a:extLst>
              </a:tr>
              <a:tr h="41682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Название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86" marR="505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TURIZM.RU - официальный сайт портала об отдыхе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86" marR="505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Национальный туристический портал о Казахстане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86" marR="505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Вітаем</a:t>
                      </a: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у </a:t>
                      </a:r>
                      <a:r>
                        <a:rPr lang="ru-RU" sz="12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Беларусі</a:t>
                      </a: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! — </a:t>
                      </a:r>
                      <a:r>
                        <a:rPr lang="en-US" sz="12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Belarus Travel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86" marR="505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Russia.Travel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86" marR="505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Deutsche Bahn: DB Fahrplan, Auskunft, Tickets, informieren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86" marR="505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96210515"/>
                  </a:ext>
                </a:extLst>
              </a:tr>
              <a:tr h="59780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Целевая аудитория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86" marR="505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Calibri"/>
                          <a:cs typeface="Times New Roman"/>
                        </a:rPr>
                        <a:t>Взрослые</a:t>
                      </a:r>
                      <a:endParaRPr lang="ru-RU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Calibri"/>
                          <a:cs typeface="Times New Roman"/>
                        </a:rPr>
                        <a:t>Взрослые</a:t>
                      </a:r>
                      <a:endParaRPr lang="ru-RU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Calibri"/>
                          <a:cs typeface="Times New Roman"/>
                        </a:rPr>
                        <a:t>Взрослые</a:t>
                      </a:r>
                      <a:endParaRPr lang="ru-RU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Calibri"/>
                          <a:cs typeface="Times New Roman"/>
                        </a:rPr>
                        <a:t>Взрослые</a:t>
                      </a:r>
                      <a:endParaRPr lang="ru-RU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Calibri"/>
                          <a:cs typeface="Times New Roman"/>
                        </a:rPr>
                        <a:t>Взрослые</a:t>
                      </a:r>
                      <a:endParaRPr lang="ru-RU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87877902"/>
                  </a:ext>
                </a:extLst>
              </a:tr>
              <a:tr h="159413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Сервисы (функционал) 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86" marR="505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На сайте имеется поиск, регистрация, ссылки-баннеры</a:t>
                      </a:r>
                      <a:endParaRPr lang="ru-RU" sz="105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Имеется поиск, ссылки-баннеры, виртуальный ассистент, обратная связь</a:t>
                      </a:r>
                      <a:endParaRPr lang="ru-RU" sz="105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Calibri"/>
                          <a:cs typeface="Times New Roman"/>
                        </a:rPr>
                        <a:t>Имеется поиск, ссылки-баннеры</a:t>
                      </a:r>
                      <a:endParaRPr lang="ru-RU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Имеется поиск, ссылки-баннеры</a:t>
                      </a:r>
                      <a:endParaRPr lang="ru-RU" sz="105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Calibri"/>
                          <a:cs typeface="Times New Roman"/>
                        </a:rPr>
                        <a:t>Имеется поиск, ссылки-баннеры, регистрация</a:t>
                      </a:r>
                      <a:endParaRPr lang="ru-RU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01836537"/>
                  </a:ext>
                </a:extLst>
              </a:tr>
              <a:tr h="119560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Навигация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586" marR="5058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Calibri"/>
                          <a:cs typeface="Times New Roman"/>
                        </a:rPr>
                        <a:t>Горизонтальная меню для перехода  и входа в </a:t>
                      </a:r>
                      <a:r>
                        <a:rPr lang="ru-RU" sz="1200" dirty="0" err="1">
                          <a:latin typeface="Times New Roman"/>
                          <a:ea typeface="Calibri"/>
                          <a:cs typeface="Times New Roman"/>
                        </a:rPr>
                        <a:t>аккаунт</a:t>
                      </a:r>
                      <a:endParaRPr lang="ru-RU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Calibri"/>
                          <a:cs typeface="Times New Roman"/>
                        </a:rPr>
                        <a:t>Горизонтальная меню для перехода  </a:t>
                      </a:r>
                      <a:endParaRPr lang="ru-RU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Calibri"/>
                          <a:cs typeface="Times New Roman"/>
                        </a:rPr>
                        <a:t>Горизонтальная меню для перехода  </a:t>
                      </a:r>
                      <a:endParaRPr lang="ru-RU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Calibri"/>
                          <a:cs typeface="Times New Roman"/>
                        </a:rPr>
                        <a:t>Горизонтальная меню для перехода</a:t>
                      </a:r>
                      <a:endParaRPr lang="ru-RU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Calibri"/>
                          <a:cs typeface="Times New Roman"/>
                        </a:rPr>
                        <a:t>Горизонтальная меню для перехода и входа в </a:t>
                      </a:r>
                      <a:r>
                        <a:rPr lang="ru-RU" sz="1200" dirty="0" err="1">
                          <a:latin typeface="Times New Roman"/>
                          <a:ea typeface="Calibri"/>
                          <a:cs typeface="Times New Roman"/>
                        </a:rPr>
                        <a:t>аккаунт</a:t>
                      </a:r>
                      <a:endParaRPr lang="ru-RU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09320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07739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79560831"/>
              </p:ext>
            </p:extLst>
          </p:nvPr>
        </p:nvGraphicFramePr>
        <p:xfrm>
          <a:off x="1957665" y="530225"/>
          <a:ext cx="7985758" cy="5841781"/>
        </p:xfrm>
        <a:graphic>
          <a:graphicData uri="http://schemas.openxmlformats.org/drawingml/2006/table">
            <a:tbl>
              <a:tblPr firstRow="1" firstCol="1" bandRow="1"/>
              <a:tblGrid>
                <a:gridCol w="1375602">
                  <a:extLst>
                    <a:ext uri="{9D8B030D-6E8A-4147-A177-3AD203B41FA5}">
                      <a16:colId xmlns="" xmlns:a16="http://schemas.microsoft.com/office/drawing/2014/main" val="3250353102"/>
                    </a:ext>
                  </a:extLst>
                </a:gridCol>
                <a:gridCol w="1084264">
                  <a:extLst>
                    <a:ext uri="{9D8B030D-6E8A-4147-A177-3AD203B41FA5}">
                      <a16:colId xmlns="" xmlns:a16="http://schemas.microsoft.com/office/drawing/2014/main" val="1326405598"/>
                    </a:ext>
                  </a:extLst>
                </a:gridCol>
                <a:gridCol w="1084264">
                  <a:extLst>
                    <a:ext uri="{9D8B030D-6E8A-4147-A177-3AD203B41FA5}">
                      <a16:colId xmlns="" xmlns:a16="http://schemas.microsoft.com/office/drawing/2014/main" val="1797384473"/>
                    </a:ext>
                  </a:extLst>
                </a:gridCol>
                <a:gridCol w="1351556">
                  <a:extLst>
                    <a:ext uri="{9D8B030D-6E8A-4147-A177-3AD203B41FA5}">
                      <a16:colId xmlns="" xmlns:a16="http://schemas.microsoft.com/office/drawing/2014/main" val="1888994863"/>
                    </a:ext>
                  </a:extLst>
                </a:gridCol>
                <a:gridCol w="1356590">
                  <a:extLst>
                    <a:ext uri="{9D8B030D-6E8A-4147-A177-3AD203B41FA5}">
                      <a16:colId xmlns="" xmlns:a16="http://schemas.microsoft.com/office/drawing/2014/main" val="2355020645"/>
                    </a:ext>
                  </a:extLst>
                </a:gridCol>
                <a:gridCol w="1733482">
                  <a:extLst>
                    <a:ext uri="{9D8B030D-6E8A-4147-A177-3AD203B41FA5}">
                      <a16:colId xmlns="" xmlns:a16="http://schemas.microsoft.com/office/drawing/2014/main" val="2847487530"/>
                    </a:ext>
                  </a:extLst>
                </a:gridCol>
              </a:tblGrid>
              <a:tr h="422789"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Технологический 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анализ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82" marR="463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26923571"/>
                  </a:ext>
                </a:extLst>
              </a:tr>
              <a:tr h="181906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Кросс-браузерность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82" marR="463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Chrome</a:t>
                      </a: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 – </a:t>
                      </a:r>
                      <a:r>
                        <a:rPr lang="kk-KZ" sz="1200">
                          <a:latin typeface="Times New Roman"/>
                          <a:ea typeface="Calibri"/>
                          <a:cs typeface="Times New Roman"/>
                        </a:rPr>
                        <a:t>хорошо отображается, </a:t>
                      </a: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Edge</a:t>
                      </a: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 – хорошо отображается, </a:t>
                      </a: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Safari</a:t>
                      </a: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 – сайт не грузится</a:t>
                      </a:r>
                      <a:endParaRPr lang="ru-RU" sz="105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Chrome</a:t>
                      </a: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 – </a:t>
                      </a:r>
                      <a:r>
                        <a:rPr lang="kk-KZ" sz="1200">
                          <a:latin typeface="Times New Roman"/>
                          <a:ea typeface="Calibri"/>
                          <a:cs typeface="Times New Roman"/>
                        </a:rPr>
                        <a:t>хорошо отображается, </a:t>
                      </a: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Edge</a:t>
                      </a: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 – хорошо отображается, </a:t>
                      </a: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Safari</a:t>
                      </a: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 – сайт не грузится</a:t>
                      </a:r>
                      <a:endParaRPr lang="ru-RU" sz="105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Chrome</a:t>
                      </a: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 – </a:t>
                      </a:r>
                      <a:r>
                        <a:rPr lang="kk-KZ" sz="1200">
                          <a:latin typeface="Times New Roman"/>
                          <a:ea typeface="Calibri"/>
                          <a:cs typeface="Times New Roman"/>
                        </a:rPr>
                        <a:t>хорошо отображается, </a:t>
                      </a: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Edge</a:t>
                      </a: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 – хорошо отображается, </a:t>
                      </a: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Safari</a:t>
                      </a: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 – </a:t>
                      </a:r>
                      <a:r>
                        <a:rPr lang="kk-KZ" sz="1200">
                          <a:latin typeface="Times New Roman"/>
                          <a:ea typeface="Calibri"/>
                          <a:cs typeface="Times New Roman"/>
                        </a:rPr>
                        <a:t> хорошо отображается</a:t>
                      </a:r>
                      <a:endParaRPr lang="ru-RU" sz="105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Chrome</a:t>
                      </a: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 – </a:t>
                      </a:r>
                      <a:r>
                        <a:rPr lang="kk-KZ" sz="1200">
                          <a:latin typeface="Times New Roman"/>
                          <a:ea typeface="Calibri"/>
                          <a:cs typeface="Times New Roman"/>
                        </a:rPr>
                        <a:t>хорошо отображается, </a:t>
                      </a: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Edge</a:t>
                      </a: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 – хорошо отображается, </a:t>
                      </a: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Safari</a:t>
                      </a: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 – </a:t>
                      </a:r>
                      <a:r>
                        <a:rPr lang="kk-KZ" sz="1200">
                          <a:latin typeface="Times New Roman"/>
                          <a:ea typeface="Calibri"/>
                          <a:cs typeface="Times New Roman"/>
                        </a:rPr>
                        <a:t> хорошо отображается</a:t>
                      </a:r>
                      <a:endParaRPr lang="ru-RU" sz="105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err="1">
                          <a:latin typeface="Times New Roman"/>
                          <a:ea typeface="Calibri"/>
                          <a:cs typeface="Times New Roman"/>
                        </a:rPr>
                        <a:t>Chrome</a:t>
                      </a:r>
                      <a:r>
                        <a:rPr lang="ru-RU" sz="1200" dirty="0">
                          <a:latin typeface="Times New Roman"/>
                          <a:ea typeface="Calibri"/>
                          <a:cs typeface="Times New Roman"/>
                        </a:rPr>
                        <a:t> – хорошо отображается, </a:t>
                      </a:r>
                      <a:r>
                        <a:rPr lang="ru-RU" sz="1200" dirty="0" err="1">
                          <a:latin typeface="Times New Roman"/>
                          <a:ea typeface="Calibri"/>
                          <a:cs typeface="Times New Roman"/>
                        </a:rPr>
                        <a:t>Edge</a:t>
                      </a:r>
                      <a:r>
                        <a:rPr lang="ru-RU" sz="1200" dirty="0">
                          <a:latin typeface="Times New Roman"/>
                          <a:ea typeface="Calibri"/>
                          <a:cs typeface="Times New Roman"/>
                        </a:rPr>
                        <a:t> – хорошо отображается, </a:t>
                      </a:r>
                      <a:r>
                        <a:rPr lang="ru-RU" sz="1200" dirty="0" err="1">
                          <a:latin typeface="Times New Roman"/>
                          <a:ea typeface="Calibri"/>
                          <a:cs typeface="Times New Roman"/>
                        </a:rPr>
                        <a:t>Safari</a:t>
                      </a:r>
                      <a:r>
                        <a:rPr lang="ru-RU" sz="1200" dirty="0">
                          <a:latin typeface="Times New Roman"/>
                          <a:ea typeface="Calibri"/>
                          <a:cs typeface="Times New Roman"/>
                        </a:rPr>
                        <a:t> – сайт не грузится</a:t>
                      </a:r>
                      <a:endParaRPr lang="ru-RU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902497789"/>
                  </a:ext>
                </a:extLst>
              </a:tr>
              <a:tr h="121270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Адаптивность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82" marR="463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Адаптивен для ПК и мобильных устройств</a:t>
                      </a:r>
                      <a:endParaRPr lang="ru-RU" sz="105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Адаптивен для ПК и мобильных устройств</a:t>
                      </a:r>
                      <a:endParaRPr lang="ru-RU" sz="105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Адаптивен для ПК и мобильных устройств</a:t>
                      </a:r>
                      <a:endParaRPr lang="ru-RU" sz="105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Адаптивен для ПК и мобильных устройств</a:t>
                      </a:r>
                      <a:endParaRPr lang="ru-RU" sz="105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Calibri"/>
                          <a:cs typeface="Times New Roman"/>
                        </a:rPr>
                        <a:t>Адаптивен для ПК и мобильных устройств</a:t>
                      </a:r>
                      <a:endParaRPr lang="ru-RU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13363102"/>
                  </a:ext>
                </a:extLst>
              </a:tr>
              <a:tr h="42278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Скорость загрузки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82" marR="463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22.2</a:t>
                      </a:r>
                      <a:r>
                        <a:rPr lang="kk-KZ" sz="1200">
                          <a:latin typeface="Times New Roman"/>
                          <a:ea typeface="Calibri"/>
                          <a:cs typeface="Times New Roman"/>
                        </a:rPr>
                        <a:t>с</a:t>
                      </a:r>
                      <a:endParaRPr lang="ru-RU" sz="105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Calibri"/>
                          <a:cs typeface="Times New Roman"/>
                        </a:rPr>
                        <a:t>8.8</a:t>
                      </a: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с</a:t>
                      </a:r>
                      <a:endParaRPr lang="ru-RU" sz="105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18.2с</a:t>
                      </a:r>
                      <a:endParaRPr lang="ru-RU" sz="105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latin typeface="Times New Roman"/>
                          <a:ea typeface="Calibri"/>
                          <a:cs typeface="Times New Roman"/>
                        </a:rPr>
                        <a:t>33.7с</a:t>
                      </a:r>
                      <a:endParaRPr lang="ru-RU" sz="105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latin typeface="Times New Roman"/>
                          <a:ea typeface="Calibri"/>
                          <a:cs typeface="Times New Roman"/>
                        </a:rPr>
                        <a:t>2.7с</a:t>
                      </a:r>
                      <a:endParaRPr lang="ru-RU" sz="105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21506516"/>
                  </a:ext>
                </a:extLst>
              </a:tr>
              <a:tr h="141482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Ключевые слова</a:t>
                      </a:r>
                      <a:endParaRPr lang="ru-RU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82" marR="4638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Отдых в индии,</a:t>
                      </a:r>
                      <a:endParaRPr lang="ru-RU" sz="10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отдых в италии,</a:t>
                      </a:r>
                      <a:endParaRPr lang="ru-RU" sz="10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отдых в лиссабоне,</a:t>
                      </a:r>
                      <a:endParaRPr lang="ru-RU" sz="10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отдых в португалии,</a:t>
                      </a:r>
                      <a:endParaRPr lang="ru-RU" sz="10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туризм узбекистан</a:t>
                      </a:r>
                      <a:endParaRPr lang="ru-RU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Байтерек монумент,</a:t>
                      </a:r>
                      <a:endParaRPr lang="ru-RU" sz="10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бухтарминское водохранилище,</a:t>
                      </a:r>
                      <a:endParaRPr lang="ru-RU" sz="10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казахская кухня рецепты,</a:t>
                      </a:r>
                      <a:endParaRPr lang="ru-RU" sz="10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лучшие санатории казахстана,</a:t>
                      </a:r>
                      <a:endParaRPr lang="ru-RU" sz="10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магазин у дома</a:t>
                      </a:r>
                      <a:endParaRPr lang="ru-RU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Водохранилище локтыши,</a:t>
                      </a:r>
                      <a:endParaRPr lang="ru-RU" sz="10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долина счастья агроусадьба,</a:t>
                      </a:r>
                      <a:endParaRPr lang="ru-RU" sz="10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долина счастья бенякони фото,</a:t>
                      </a:r>
                      <a:endParaRPr lang="ru-RU" sz="10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александрыя,</a:t>
                      </a:r>
                      <a:endParaRPr lang="ru-RU" sz="10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витебский район мазоловский сельсовет 18 эридан</a:t>
                      </a:r>
                      <a:endParaRPr lang="ru-RU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Автопутешествия,</a:t>
                      </a:r>
                      <a:endParaRPr lang="ru-RU" sz="10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автопутешествия по россии,</a:t>
                      </a:r>
                      <a:endParaRPr lang="ru-RU" sz="10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автотуризм,</a:t>
                      </a:r>
                      <a:endParaRPr lang="ru-RU" sz="10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путешествия на автомобиле,</a:t>
                      </a:r>
                      <a:endParaRPr lang="ru-RU" sz="10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latin typeface="Times New Roman"/>
                          <a:ea typeface="Calibri"/>
                          <a:cs typeface="Times New Roman"/>
                        </a:rPr>
                        <a:t>автомобильные маршруты по россии</a:t>
                      </a:r>
                      <a:endParaRPr lang="ru-RU" sz="10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latin typeface="Times New Roman"/>
                          <a:ea typeface="Calibri"/>
                          <a:cs typeface="Times New Roman"/>
                        </a:rPr>
                        <a:t>Железные дороги германии,</a:t>
                      </a:r>
                      <a:endParaRPr lang="ru-RU" sz="10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latin typeface="Times New Roman"/>
                          <a:ea typeface="Calibri"/>
                          <a:cs typeface="Times New Roman"/>
                        </a:rPr>
                        <a:t>железные дороги в германии,</a:t>
                      </a:r>
                      <a:endParaRPr lang="ru-RU" sz="10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err="1">
                          <a:latin typeface="Times New Roman"/>
                          <a:ea typeface="Calibri"/>
                          <a:cs typeface="Times New Roman"/>
                        </a:rPr>
                        <a:t>dbahn</a:t>
                      </a:r>
                      <a:r>
                        <a:rPr lang="ru-RU" sz="1100" dirty="0">
                          <a:latin typeface="Times New Roman"/>
                          <a:ea typeface="Calibri"/>
                          <a:cs typeface="Times New Roman"/>
                        </a:rPr>
                        <a:t>,</a:t>
                      </a:r>
                      <a:endParaRPr lang="ru-RU" sz="10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err="1">
                          <a:latin typeface="Times New Roman"/>
                          <a:ea typeface="Calibri"/>
                          <a:cs typeface="Times New Roman"/>
                        </a:rPr>
                        <a:t>жд</a:t>
                      </a:r>
                      <a:r>
                        <a:rPr lang="ru-RU" sz="1100" dirty="0">
                          <a:latin typeface="Times New Roman"/>
                          <a:ea typeface="Calibri"/>
                          <a:cs typeface="Times New Roman"/>
                        </a:rPr>
                        <a:t> германии,</a:t>
                      </a:r>
                      <a:endParaRPr lang="ru-RU" sz="10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latin typeface="Times New Roman"/>
                          <a:ea typeface="Calibri"/>
                          <a:cs typeface="Times New Roman"/>
                        </a:rPr>
                        <a:t>сайт немецких железных дорог</a:t>
                      </a:r>
                      <a:endParaRPr lang="ru-RU" sz="1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53479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42341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9909" y="705394"/>
            <a:ext cx="10022560" cy="2744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Использованные сервисы: </a:t>
            </a:r>
            <a:endParaRPr lang="ru-RU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https://gtmetrix.com/reports/itest.kz/TP59p16L/ – для определения производительности и скорости загрузки.</a:t>
            </a:r>
            <a:endParaRPr lang="ru-RU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https://spywords.ru/ – для нахождения ключевых слов.</a:t>
            </a:r>
            <a:endParaRPr lang="ru-RU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https://www.browserling.com/ – для определения кросс –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браузерности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https://search.google.com/test/mobile-friendly – для определения адаптивности сайта на различных устройствах</a:t>
            </a:r>
            <a:endParaRPr lang="ru-RU" sz="1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http://iloveadaptive.com/ru/url/https%3A%2F%2Fitest.kz%2Fru – для определения адаптивности сайта на различных устройствах.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497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11977" y="531223"/>
            <a:ext cx="742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СТРУКТУРНАЯ СХЕМА ПРОЕКТА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4812" y="1186962"/>
            <a:ext cx="8188222" cy="5056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8349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6777" y="278674"/>
            <a:ext cx="638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СКРИНЫ ОСНОВЫХ ИНТЕРФЕЙСОВ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6" y="290146"/>
            <a:ext cx="12188354" cy="6110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87615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463</Words>
  <Application>Microsoft Office PowerPoint</Application>
  <PresentationFormat>Произвольный</PresentationFormat>
  <Paragraphs>146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</vt:vector>
  </TitlesOfParts>
  <Company>SPecialiST RePack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Lenovo</cp:lastModifiedBy>
  <cp:revision>23</cp:revision>
  <dcterms:created xsi:type="dcterms:W3CDTF">2024-05-01T07:24:55Z</dcterms:created>
  <dcterms:modified xsi:type="dcterms:W3CDTF">2024-05-04T06:39:44Z</dcterms:modified>
</cp:coreProperties>
</file>